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6" r:id="rId7"/>
    <p:sldId id="261" r:id="rId8"/>
    <p:sldId id="268" r:id="rId9"/>
    <p:sldId id="267" r:id="rId10"/>
    <p:sldId id="264" r:id="rId11"/>
    <p:sldId id="265" r:id="rId12"/>
  </p:sldIdLst>
  <p:sldSz cx="24384000" cy="13716000"/>
  <p:notesSz cx="6858000" cy="9144000"/>
  <p:embeddedFontLst>
    <p:embeddedFont>
      <p:font typeface="Gothic A1 Light" panose="020B0600000101010101" charset="-127"/>
      <p:regular r:id="rId14"/>
    </p:embeddedFont>
    <p:embeddedFont>
      <p:font typeface="Kim jung chul Gothic Bold" panose="020B0600000101010101" charset="-127"/>
      <p:bold r:id="rId15"/>
    </p:embeddedFont>
    <p:embeddedFont>
      <p:font typeface="Kim jung chul Gothic Regular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7075" autoAdjust="0"/>
  </p:normalViewPr>
  <p:slideViewPr>
    <p:cSldViewPr>
      <p:cViewPr varScale="1">
        <p:scale>
          <a:sx n="57" d="100"/>
          <a:sy n="57" d="100"/>
        </p:scale>
        <p:origin x="548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56B3E-1327-4E97-A98A-A20420925C8D}" type="datetimeFigureOut">
              <a:rPr lang="ko-KR" altLang="en-US" smtClean="0"/>
              <a:t>2025-10-23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C25DF-D88C-42E6-B0A6-C7B9215B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1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5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4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21602700" cy="1035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21200" y="5327650"/>
            <a:ext cx="130175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16933" spc="-1185" dirty="0">
                <a:solidFill>
                  <a:srgbClr val="0070C0"/>
                </a:solidFill>
                <a:ea typeface="Kim jung chul Gothic Bold"/>
              </a:rPr>
              <a:t>대원공업</a:t>
            </a:r>
            <a:r>
              <a:rPr lang="en-US" altLang="ko-KR" sz="16933" spc="-1185" dirty="0">
                <a:solidFill>
                  <a:srgbClr val="32281E"/>
                </a:solidFill>
                <a:ea typeface="Kim jung chul Gothic Bold"/>
              </a:rPr>
              <a:t>MES</a:t>
            </a:r>
            <a:endParaRPr lang="en" sz="16933" b="0" i="0" u="none" strike="noStrike" spc="-1185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03600" y="6680200"/>
            <a:ext cx="7594600" cy="381000"/>
          </a:xfrm>
          <a:prstGeom prst="rect">
            <a:avLst/>
          </a:prstGeom>
        </p:spPr>
        <p:txBody>
          <a:bodyPr lIns="0" tIns="13546" rIns="0" bIns="0" rtlCol="0" anchor="t"/>
          <a:lstStyle/>
          <a:p>
            <a:pPr lvl="0" algn="l">
              <a:lnSpc>
                <a:spcPct val="107899"/>
              </a:lnSpc>
            </a:pPr>
            <a:endParaRPr lang="en" sz="2133" b="0" i="0" u="none" strike="noStrike" spc="1152" dirty="0">
              <a:solidFill>
                <a:srgbClr val="FDFDFD"/>
              </a:solidFill>
              <a:latin typeface="Kim jung chul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0" y="8964941"/>
            <a:ext cx="8026400" cy="596900"/>
          </a:xfrm>
          <a:prstGeom prst="rect">
            <a:avLst/>
          </a:prstGeom>
        </p:spPr>
        <p:txBody>
          <a:bodyPr lIns="0" tIns="21166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333" b="0" i="0" u="none" strike="noStrike" spc="-167" dirty="0" err="1">
                <a:solidFill>
                  <a:srgbClr val="32281E"/>
                </a:solidFill>
                <a:ea typeface="Kim jung chul Gothic Bold"/>
              </a:rPr>
              <a:t>발표</a:t>
            </a:r>
            <a:r>
              <a:rPr lang="ko-KR" altLang="en-US" sz="3333" spc="-167" dirty="0" err="1">
                <a:solidFill>
                  <a:srgbClr val="32281E"/>
                </a:solidFill>
                <a:ea typeface="Kim jung chul Gothic Bold"/>
              </a:rPr>
              <a:t>팀</a:t>
            </a:r>
            <a:r>
              <a:rPr lang="ko-KR" altLang="en-US" sz="3333" spc="-167" dirty="0">
                <a:solidFill>
                  <a:srgbClr val="32281E"/>
                </a:solidFill>
                <a:ea typeface="Kim jung chul Gothic Bold"/>
              </a:rPr>
              <a:t> </a:t>
            </a:r>
            <a:r>
              <a:rPr lang="en-US" altLang="ko-KR" sz="3333" spc="-167" dirty="0">
                <a:solidFill>
                  <a:srgbClr val="32281E"/>
                </a:solidFill>
                <a:ea typeface="Kim jung chul Gothic Bold"/>
              </a:rPr>
              <a:t>: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-US" sz="3333" spc="-167" dirty="0" err="1">
                <a:solidFill>
                  <a:srgbClr val="32281E"/>
                </a:solidFill>
                <a:latin typeface="Kim jung chul Gothic Regular"/>
                <a:ea typeface="Kim jung chul Gothic Regular"/>
              </a:rPr>
              <a:t>ThreeCode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" sz="3333" b="0" i="0" u="none" strike="noStrike" spc="-167" dirty="0">
                <a:solidFill>
                  <a:srgbClr val="9E9E9E"/>
                </a:solidFill>
                <a:ea typeface="Kim jung chul Gothic Regular"/>
              </a:rPr>
              <a:t>│</a:t>
            </a:r>
            <a:r>
              <a:rPr lang="en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 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강지수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김성민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박건영</a:t>
            </a:r>
            <a:endParaRPr lang="ko-KR" sz="3333" b="0" i="0" u="none" strike="noStrike" spc="-167" dirty="0">
              <a:solidFill>
                <a:srgbClr val="32281E"/>
              </a:solidFill>
              <a:ea typeface="Kim jung chul Gothic 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D45416-BC56-69BD-8539-6F60C3F6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142" y="3679222"/>
            <a:ext cx="6905683" cy="58826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705100"/>
            <a:ext cx="13246100" cy="295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348700" y="2133600"/>
            <a:ext cx="2006600" cy="196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6057900"/>
            <a:ext cx="13246100" cy="295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9410700"/>
            <a:ext cx="13246100" cy="295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5736" y="1758950"/>
            <a:ext cx="8407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spc="-747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5.</a:t>
            </a:r>
            <a:r>
              <a:rPr lang="ko-KR" altLang="en-US" sz="10666" spc="-747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프로젝트 회고</a:t>
            </a:r>
            <a:endParaRPr lang="en" sz="10666" b="0" i="0" u="none" strike="noStrike" spc="-747" dirty="0">
              <a:solidFill>
                <a:srgbClr val="32281E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39501" y="38862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의의</a:t>
            </a:r>
            <a:endParaRPr lang="ko-KR" sz="4800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3327400"/>
            <a:ext cx="5080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3924300"/>
            <a:ext cx="5080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9600" y="4521200"/>
            <a:ext cx="5080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573000" y="3276600"/>
            <a:ext cx="98044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 err="1">
                <a:solidFill>
                  <a:srgbClr val="32281E"/>
                </a:solidFill>
                <a:ea typeface="Pretendard Medium"/>
              </a:rPr>
              <a:t>백엔드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 구조를 깔끔하게 설계하는 방법을 배우며 코드 품질의 중요성을 체감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>
              <a:lnSpc>
                <a:spcPct val="149400"/>
              </a:lnSpc>
            </a:pPr>
            <a:r>
              <a:rPr lang="ko-KR" altLang="en-US" sz="2666" b="0" i="0" u="none" strike="noStrike" spc="-53" dirty="0" err="1">
                <a:solidFill>
                  <a:srgbClr val="32281E"/>
                </a:solidFill>
                <a:ea typeface="Pretendard Medium"/>
              </a:rPr>
              <a:t>리액트를</a:t>
            </a:r>
            <a:r>
              <a:rPr lang="ko-KR" altLang="en-US" sz="2666" b="0" i="0" u="none" strike="noStrike" spc="-53" dirty="0">
                <a:solidFill>
                  <a:srgbClr val="32281E"/>
                </a:solidFill>
                <a:ea typeface="Pretendard Medium"/>
              </a:rPr>
              <a:t> 보다 익숙하게 사용하게 됨</a:t>
            </a:r>
            <a:r>
              <a:rPr lang="en-US" alt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.</a:t>
            </a:r>
            <a:endParaRPr lang="en-US" altLang="ko-KR" sz="2666" spc="-53" dirty="0">
              <a:solidFill>
                <a:srgbClr val="32281E"/>
              </a:solidFill>
              <a:ea typeface="Pretendard Medium"/>
            </a:endParaRPr>
          </a:p>
          <a:p>
            <a:pPr lvl="0">
              <a:lnSpc>
                <a:spcPct val="149400"/>
              </a:lnSpc>
            </a:pPr>
            <a:r>
              <a:rPr lang="ko-KR" altLang="en-US" sz="2666" b="0" i="0" u="none" strike="noStrike" spc="-53" dirty="0">
                <a:solidFill>
                  <a:srgbClr val="32281E"/>
                </a:solidFill>
                <a:latin typeface="Pretendard Medium"/>
                <a:ea typeface="Pretendard Medium"/>
              </a:rPr>
              <a:t>요구사항을 분석하고 이를 토대로 설계하는 법을 배움</a:t>
            </a:r>
            <a:r>
              <a:rPr lang="en-US" altLang="ko-KR" sz="2666" b="0" i="0" u="none" strike="noStrike" spc="-53">
                <a:solidFill>
                  <a:srgbClr val="32281E"/>
                </a:solidFill>
                <a:latin typeface="Pretendard Medium"/>
                <a:ea typeface="Pretendard Medium"/>
              </a:rPr>
              <a:t>.</a:t>
            </a:r>
            <a:endParaRPr lang="en-US" sz="2666" b="0" i="0" u="none" strike="noStrike" spc="-53" dirty="0">
              <a:solidFill>
                <a:srgbClr val="32281E"/>
              </a:solidFill>
              <a:latin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39501" y="72263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반성</a:t>
            </a:r>
            <a:endParaRPr lang="ko-KR" sz="3466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39501" y="105791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계획</a:t>
            </a:r>
            <a:endParaRPr lang="ko-KR" sz="4800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6692900"/>
            <a:ext cx="508000" cy="508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7289800"/>
            <a:ext cx="5080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7886700"/>
            <a:ext cx="5080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547600" y="6845300"/>
            <a:ext cx="98298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출고번호 중복 문제를 발견하고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, 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출고일자 기준 카운트 로직으로 수정해 해결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>
              <a:lnSpc>
                <a:spcPct val="149400"/>
              </a:lnSpc>
            </a:pPr>
            <a:r>
              <a:rPr lang="ko-KR" altLang="en-US" sz="2666" spc="-53" dirty="0" err="1">
                <a:solidFill>
                  <a:srgbClr val="32281E"/>
                </a:solidFill>
                <a:latin typeface="Pretendard Medium"/>
                <a:ea typeface="Pretendard Medium"/>
              </a:rPr>
              <a:t>공용컴포넌트를</a:t>
            </a: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 만들어두고 팀원들에게 설명을 </a:t>
            </a:r>
            <a:r>
              <a:rPr lang="ko-KR" altLang="en-US" sz="2666" spc="-53" dirty="0" err="1">
                <a:solidFill>
                  <a:srgbClr val="32281E"/>
                </a:solidFill>
                <a:latin typeface="Pretendard Medium"/>
                <a:ea typeface="Pretendard Medium"/>
              </a:rPr>
              <a:t>안해</a:t>
            </a: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 사용률이 떨어짐</a:t>
            </a:r>
            <a:r>
              <a:rPr lang="en-US" altLang="ko-KR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.</a:t>
            </a:r>
          </a:p>
          <a:p>
            <a:pPr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요구사항을 이해하지 못하여 설계 시 비효율적인 개발요소가 발생</a:t>
            </a:r>
            <a:r>
              <a:rPr lang="en-US" altLang="ko-KR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.</a:t>
            </a:r>
            <a:endParaRPr lang="en-US" altLang="ko-KR" sz="2666" spc="-53" dirty="0">
              <a:solidFill>
                <a:srgbClr val="32281E"/>
              </a:solidFill>
              <a:latin typeface="Pretendard Medium"/>
            </a:endParaRPr>
          </a:p>
          <a:p>
            <a:pPr lvl="0">
              <a:lnSpc>
                <a:spcPct val="149400"/>
              </a:lnSpc>
            </a:pPr>
            <a:endParaRPr lang="en-US" sz="2666" b="0" i="0" u="none" strike="noStrike" spc="-53" dirty="0">
              <a:solidFill>
                <a:srgbClr val="32281E"/>
              </a:solidFill>
              <a:latin typeface="Pretendard Medium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10033000"/>
            <a:ext cx="508000" cy="50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10642600"/>
            <a:ext cx="508000" cy="508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00" y="11239500"/>
            <a:ext cx="5080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471400" y="9982200"/>
            <a:ext cx="99060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다음에는 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GPT 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의존도를 줄이고 직접 설계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·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구현 능력을 높이는 것을 목표로 함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666" b="0" i="0" u="none" strike="noStrike" spc="-53" dirty="0">
                <a:solidFill>
                  <a:srgbClr val="32281E"/>
                </a:solidFill>
                <a:ea typeface="Pretendard Medium"/>
              </a:rPr>
              <a:t>다음에는 팀원들과 소통을 더 활발히 해보려고 함</a:t>
            </a:r>
            <a:r>
              <a:rPr lang="en-US" alt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666" b="0" i="0" u="none" strike="noStrike" spc="-53" dirty="0">
                <a:solidFill>
                  <a:srgbClr val="32281E"/>
                </a:solidFill>
                <a:ea typeface="Pretendard Medium"/>
              </a:rPr>
              <a:t>요구사항을 있는 그대로 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이해하고 마음대로 생각하지 않기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  <a:endParaRPr lang="en-US" sz="2666" b="0" i="0" u="none" strike="noStrike" spc="-53" dirty="0">
              <a:solidFill>
                <a:srgbClr val="32281E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89100"/>
            <a:ext cx="21602700" cy="1035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50700" y="4191000"/>
            <a:ext cx="11137900" cy="1219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관공선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제작은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단순한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선박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납품이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아니라</a:t>
            </a:r>
          </a:p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안전과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행정의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미래를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지탱하는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핵심입니다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01500" y="5499100"/>
            <a:ext cx="116459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6933" b="0" i="0" u="none" strike="noStrike" spc="-1185" dirty="0">
                <a:solidFill>
                  <a:srgbClr val="FDFDFD"/>
                </a:solidFill>
                <a:ea typeface="Kim jung chul 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77200" y="1130300"/>
            <a:ext cx="29464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1600" b="0" i="0" u="none" strike="noStrike" dirty="0">
                <a:solidFill>
                  <a:srgbClr val="FFFFFF"/>
                </a:solidFill>
                <a:latin typeface="Gothic A1 Light"/>
              </a:rPr>
              <a:t>Strategic Business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13182600"/>
            <a:ext cx="16256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600" dirty="0">
                <a:solidFill>
                  <a:srgbClr val="FFFFFF"/>
                </a:solidFill>
                <a:latin typeface="Gothic A1 Light"/>
              </a:rPr>
              <a:t>대원공업</a:t>
            </a:r>
            <a:endParaRPr lang="en" sz="1600" b="0" i="0" u="none" strike="noStrike" dirty="0">
              <a:solidFill>
                <a:srgbClr val="FFFFFF"/>
              </a:solidFill>
              <a:latin typeface="Gothic A1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98765A-EB12-4C44-93FB-AAF56DA54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" y="0"/>
            <a:ext cx="4114800" cy="35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A84B9F-B796-AC84-3CDD-F7B31A35F603}"/>
              </a:ext>
            </a:extLst>
          </p:cNvPr>
          <p:cNvSpPr txBox="1"/>
          <p:nvPr/>
        </p:nvSpPr>
        <p:spPr>
          <a:xfrm>
            <a:off x="3657600" y="1152435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9AD94-17F2-1C10-5B53-2F4D145EAB17}"/>
              </a:ext>
            </a:extLst>
          </p:cNvPr>
          <p:cNvSpPr txBox="1"/>
          <p:nvPr/>
        </p:nvSpPr>
        <p:spPr>
          <a:xfrm>
            <a:off x="1371600" y="3350865"/>
            <a:ext cx="115824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 개요 </a:t>
            </a:r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주제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배경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목적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2. </a:t>
            </a:r>
            <a:r>
              <a:rPr lang="ko-KR" altLang="en-US" sz="6000" dirty="0">
                <a:solidFill>
                  <a:schemeClr val="bg1"/>
                </a:solidFill>
              </a:rPr>
              <a:t>개발 도구</a:t>
            </a:r>
            <a:r>
              <a:rPr lang="en-US" altLang="ko-KR" sz="6000" dirty="0">
                <a:solidFill>
                  <a:schemeClr val="bg1"/>
                </a:solidFill>
              </a:rPr>
              <a:t>/</a:t>
            </a:r>
            <a:r>
              <a:rPr lang="ko-KR" altLang="en-US" sz="6000" dirty="0">
                <a:solidFill>
                  <a:schemeClr val="bg1"/>
                </a:solidFill>
              </a:rPr>
              <a:t>환경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</a:rPr>
              <a:t>역할분담 및 일정 관리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</a:rPr>
              <a:t>프로그램 설계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</a:rPr>
              <a:t>프로젝트 회고 및 향후 계획</a:t>
            </a:r>
            <a:endParaRPr lang="en-US" altLang="ko-KR" sz="600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6D97B2-6900-7D85-1007-7C0C71A098E0}"/>
              </a:ext>
            </a:extLst>
          </p:cNvPr>
          <p:cNvCxnSpPr>
            <a:cxnSpLocks/>
          </p:cNvCxnSpPr>
          <p:nvPr/>
        </p:nvCxnSpPr>
        <p:spPr>
          <a:xfrm>
            <a:off x="1371600" y="44958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4555E43-CAC5-FEC7-FB57-A5784CECE3D6}"/>
              </a:ext>
            </a:extLst>
          </p:cNvPr>
          <p:cNvCxnSpPr>
            <a:cxnSpLocks/>
          </p:cNvCxnSpPr>
          <p:nvPr/>
        </p:nvCxnSpPr>
        <p:spPr>
          <a:xfrm>
            <a:off x="1371600" y="6248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5A3660-7E39-D192-B61A-F0C3B7CEA94D}"/>
              </a:ext>
            </a:extLst>
          </p:cNvPr>
          <p:cNvCxnSpPr>
            <a:cxnSpLocks/>
          </p:cNvCxnSpPr>
          <p:nvPr/>
        </p:nvCxnSpPr>
        <p:spPr>
          <a:xfrm>
            <a:off x="1295400" y="8153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C34D66-364D-B3F1-565D-0098C8E26C42}"/>
              </a:ext>
            </a:extLst>
          </p:cNvPr>
          <p:cNvCxnSpPr>
            <a:cxnSpLocks/>
          </p:cNvCxnSpPr>
          <p:nvPr/>
        </p:nvCxnSpPr>
        <p:spPr>
          <a:xfrm>
            <a:off x="1295400" y="99060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02EF421-CDD4-B3E0-0654-6815C62859AE}"/>
              </a:ext>
            </a:extLst>
          </p:cNvPr>
          <p:cNvCxnSpPr>
            <a:cxnSpLocks/>
          </p:cNvCxnSpPr>
          <p:nvPr/>
        </p:nvCxnSpPr>
        <p:spPr>
          <a:xfrm>
            <a:off x="1371600" y="11811000"/>
            <a:ext cx="990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19300" y="12509500"/>
            <a:ext cx="22377400" cy="139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3000" y="1752600"/>
            <a:ext cx="216408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1.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개요 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(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주제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,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배경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, </a:t>
            </a:r>
            <a:r>
              <a:rPr lang="ko-KR" altLang="en-US" sz="10666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목적</a:t>
            </a:r>
            <a:r>
              <a:rPr lang="en-US" altLang="ko-KR" sz="10666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)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 </a:t>
            </a:r>
            <a:endParaRPr lang="en" sz="10666" b="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12404726"/>
            <a:ext cx="419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901" y="12376150"/>
            <a:ext cx="4191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2369800"/>
            <a:ext cx="419100" cy="41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76400" y="9593472"/>
            <a:ext cx="7086600" cy="2811254"/>
          </a:xfrm>
          <a:prstGeom prst="rect">
            <a:avLst/>
          </a:prstGeom>
        </p:spPr>
        <p:txBody>
          <a:bodyPr rtlCol="0" anchor="t"/>
          <a:lstStyle/>
          <a:p>
            <a:pPr algn="ctr"/>
            <a:r>
              <a:rPr lang="ko-KR" altLang="en-US" sz="3000" b="1" dirty="0"/>
              <a:t>대원공업 </a:t>
            </a:r>
            <a:r>
              <a:rPr lang="en-US" altLang="ko-KR" sz="3000" b="1" dirty="0"/>
              <a:t>MES(Manufacturing Execution System) </a:t>
            </a:r>
            <a:r>
              <a:rPr lang="ko-KR" altLang="en-US" sz="3000" b="1" dirty="0"/>
              <a:t>구축 프로젝트</a:t>
            </a:r>
            <a:endParaRPr lang="ko-KR" altLang="en-US" sz="3000" dirty="0"/>
          </a:p>
          <a:p>
            <a:pPr algn="ctr"/>
            <a:r>
              <a:rPr lang="ko-KR" altLang="en-US" sz="3000" dirty="0"/>
              <a:t>대원공업의 생산 및 출하 공정 효율화를 위한 </a:t>
            </a:r>
            <a:r>
              <a:rPr lang="en-US" altLang="ko-KR" sz="3000" dirty="0"/>
              <a:t>MES </a:t>
            </a:r>
            <a:r>
              <a:rPr lang="ko-KR" altLang="en-US" sz="3000" dirty="0"/>
              <a:t>시스템 개발</a:t>
            </a:r>
          </a:p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765300" y="8775700"/>
            <a:ext cx="7150100" cy="50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157804" y="9618663"/>
            <a:ext cx="7415420" cy="1892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en-US" sz="2500" b="1" i="0" u="none" strike="noStrike" spc="-53" dirty="0">
                <a:solidFill>
                  <a:srgbClr val="32281E"/>
                </a:solidFill>
                <a:ea typeface="Pretendard Medium"/>
              </a:rPr>
              <a:t>대원 공업</a:t>
            </a:r>
            <a:r>
              <a:rPr lang="ko-KR" altLang="en-US" sz="2500" i="0" u="none" strike="noStrike" spc="-53" dirty="0">
                <a:solidFill>
                  <a:srgbClr val="32281E"/>
                </a:solidFill>
                <a:ea typeface="Pretendard Medium"/>
              </a:rPr>
              <a:t>은 </a:t>
            </a:r>
            <a:r>
              <a:rPr lang="ko-KR" altLang="en-US" sz="2500" dirty="0"/>
              <a:t>실시간 재고 파악 및 공정 현황 관리에 어려움이 있었고</a:t>
            </a:r>
            <a:r>
              <a:rPr lang="en-US" altLang="ko-KR" sz="2500" dirty="0"/>
              <a:t>, </a:t>
            </a:r>
            <a:r>
              <a:rPr lang="ko-KR" altLang="en-US" sz="2500" dirty="0"/>
              <a:t>입출고</a:t>
            </a:r>
            <a:r>
              <a:rPr lang="en-US" altLang="ko-KR" sz="2500" dirty="0"/>
              <a:t>, </a:t>
            </a:r>
            <a:r>
              <a:rPr lang="ko-KR" altLang="en-US" sz="2500" dirty="0"/>
              <a:t>공정 현황을 통합 관리할 수 있는 </a:t>
            </a:r>
            <a:r>
              <a:rPr lang="en-US" altLang="ko-KR" sz="2500" dirty="0"/>
              <a:t>MES </a:t>
            </a:r>
            <a:r>
              <a:rPr lang="ko-KR" altLang="en-US" sz="2500" dirty="0"/>
              <a:t>시스템 구축이 필요하였습니다</a:t>
            </a:r>
            <a:r>
              <a:rPr lang="en-US" altLang="ko-KR" sz="2500" dirty="0"/>
              <a:t>.  </a:t>
            </a:r>
            <a:endParaRPr lang="ko-KR" sz="250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72100" y="8978900"/>
            <a:ext cx="7150100" cy="50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656300" y="8940800"/>
            <a:ext cx="4254500" cy="1016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700000" y="8978900"/>
            <a:ext cx="7150100" cy="50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85CAF0-1D2A-9427-B990-A5D657F17B6C}"/>
              </a:ext>
            </a:extLst>
          </p:cNvPr>
          <p:cNvSpPr txBox="1"/>
          <p:nvPr/>
        </p:nvSpPr>
        <p:spPr>
          <a:xfrm>
            <a:off x="2651453" y="5607602"/>
            <a:ext cx="5644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프로젝트 주제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416F86-A128-E684-64EC-8E2F466B908C}"/>
              </a:ext>
            </a:extLst>
          </p:cNvPr>
          <p:cNvSpPr txBox="1"/>
          <p:nvPr/>
        </p:nvSpPr>
        <p:spPr>
          <a:xfrm>
            <a:off x="10651242" y="556585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배경</a:t>
            </a:r>
            <a:endParaRPr lang="en-US" altLang="ko-KR" sz="6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F944-19A5-C816-B0FC-49957218AD8C}"/>
              </a:ext>
            </a:extLst>
          </p:cNvPr>
          <p:cNvSpPr txBox="1"/>
          <p:nvPr/>
        </p:nvSpPr>
        <p:spPr>
          <a:xfrm>
            <a:off x="18004711" y="557573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목적</a:t>
            </a:r>
            <a:endParaRPr lang="en-US" altLang="ko-KR" sz="6600" b="1" dirty="0"/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32CAED41-E0B2-3374-094B-232B797CC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8402" y="9366360"/>
            <a:ext cx="67818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수주 → 입고 → 공정 → 출고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까지 전 과정을 통합 관리하여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실시간으로 공정 데이터를 확인할 수 있도록 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LOT 번호 자동 부여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통해 추적성과 관리 효율성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입고/출고 이력 조회 및 엑셀 다운로드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 데이터 관리 자동화.</a:t>
            </a:r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6A0D19D6-6951-8E06-EC6A-CA5834BE7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7035" y="6639098"/>
            <a:ext cx="1816100" cy="1816100"/>
          </a:xfrm>
          <a:prstGeom prst="rect">
            <a:avLst/>
          </a:prstGeom>
        </p:spPr>
      </p:pic>
      <p:pic>
        <p:nvPicPr>
          <p:cNvPr id="45" name="그래픽 44" descr="단일 톱니바퀴">
            <a:extLst>
              <a:ext uri="{FF2B5EF4-FFF2-40B4-BE49-F238E27FC236}">
                <a16:creationId xmlns:a16="http://schemas.microsoft.com/office/drawing/2014/main" id="{3BA19CDC-EE50-8EA3-5558-B225FC6FF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31000" y="6715598"/>
            <a:ext cx="1520904" cy="1520904"/>
          </a:xfrm>
          <a:prstGeom prst="rect">
            <a:avLst/>
          </a:prstGeom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id="{A921E70C-34AD-C560-C6D4-F4D6B2B50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7167" y="6715598"/>
            <a:ext cx="174307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706616"/>
              </p:ext>
            </p:extLst>
          </p:nvPr>
        </p:nvGraphicFramePr>
        <p:xfrm>
          <a:off x="2133600" y="3352800"/>
          <a:ext cx="20802600" cy="9448800"/>
        </p:xfrm>
        <a:graphic>
          <a:graphicData uri="http://schemas.openxmlformats.org/drawingml/2006/table">
            <a:tbl>
              <a:tblPr/>
              <a:tblGrid>
                <a:gridCol w="416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6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altLang="ko-KR" sz="4400" dirty="0"/>
                        <a:t>VS Code</a:t>
                      </a:r>
                      <a:endParaRPr lang="en-US" sz="44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 err="1"/>
                        <a:t>Intellij</a:t>
                      </a: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526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MYSQL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3674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GITHUB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295400" y="1269999"/>
            <a:ext cx="110236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2. </a:t>
            </a:r>
            <a:r>
              <a:rPr lang="ko-KR" altLang="en-US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개발 도구</a:t>
            </a:r>
            <a:r>
              <a:rPr lang="en-US" altLang="ko-KR" sz="8000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 / </a:t>
            </a:r>
            <a:r>
              <a:rPr lang="ko-KR" altLang="en-US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환경 </a:t>
            </a:r>
            <a:endParaRPr lang="ko-KR" sz="800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pic>
        <p:nvPicPr>
          <p:cNvPr id="2050" name="Picture 2" descr="Visual Studio Code - Windows에서 다운로드 및 설치 | Microsoft Store">
            <a:extLst>
              <a:ext uri="{FF2B5EF4-FFF2-40B4-BE49-F238E27FC236}">
                <a16:creationId xmlns:a16="http://schemas.microsoft.com/office/drawing/2014/main" id="{61D7CB91-E659-2F92-B556-E401F01E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66" y="3544381"/>
            <a:ext cx="1915492" cy="19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- 위키백과, 우리 모두의 백과사전">
            <a:extLst>
              <a:ext uri="{FF2B5EF4-FFF2-40B4-BE49-F238E27FC236}">
                <a16:creationId xmlns:a16="http://schemas.microsoft.com/office/drawing/2014/main" id="{64D39F98-AC03-7212-AC9F-AD760BD7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1" y="5959060"/>
            <a:ext cx="1915493" cy="19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ySQL | Austin TX">
            <a:extLst>
              <a:ext uri="{FF2B5EF4-FFF2-40B4-BE49-F238E27FC236}">
                <a16:creationId xmlns:a16="http://schemas.microsoft.com/office/drawing/2014/main" id="{96D67CA0-651B-CA1C-87D4-5F32FFBBD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53" y="8260519"/>
            <a:ext cx="1835981" cy="18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YouTube">
            <a:extLst>
              <a:ext uri="{FF2B5EF4-FFF2-40B4-BE49-F238E27FC236}">
                <a16:creationId xmlns:a16="http://schemas.microsoft.com/office/drawing/2014/main" id="{45C56F97-AE5C-EC7F-2479-61EA4EFC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446023"/>
            <a:ext cx="1915494" cy="19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act] 리액트가 무엇일까(컴포넌트,게임엔진,npm,웹팩)">
            <a:extLst>
              <a:ext uri="{FF2B5EF4-FFF2-40B4-BE49-F238E27FC236}">
                <a16:creationId xmlns:a16="http://schemas.microsoft.com/office/drawing/2014/main" id="{500A0B73-7524-2A39-2906-A7CD9A9A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37" y="35337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3F7D8A-F871-15B6-49CC-649E4ADF9F48}"/>
              </a:ext>
            </a:extLst>
          </p:cNvPr>
          <p:cNvSpPr txBox="1"/>
          <p:nvPr/>
        </p:nvSpPr>
        <p:spPr>
          <a:xfrm>
            <a:off x="13959284" y="4328337"/>
            <a:ext cx="7873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/>
              <a:t>프론트엔드</a:t>
            </a:r>
            <a:r>
              <a:rPr lang="en-US" altLang="ko-KR" sz="3000" dirty="0"/>
              <a:t>(React) </a:t>
            </a:r>
            <a:r>
              <a:rPr lang="ko-KR" altLang="en-US" sz="3000" dirty="0"/>
              <a:t>화면 개발 및 컴포넌트 관리</a:t>
            </a:r>
          </a:p>
        </p:txBody>
      </p:sp>
      <p:pic>
        <p:nvPicPr>
          <p:cNvPr id="2062" name="Picture 14" descr="Spring boot] 스프링 프레임워크(Spring Framework)">
            <a:extLst>
              <a:ext uri="{FF2B5EF4-FFF2-40B4-BE49-F238E27FC236}">
                <a16:creationId xmlns:a16="http://schemas.microsoft.com/office/drawing/2014/main" id="{FC21B9E1-9108-79A1-FFDA-3A25D11B1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037" y="6024079"/>
            <a:ext cx="1995926" cy="17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39BC76-6554-C307-4E7A-E17F0C1CA120}"/>
              </a:ext>
            </a:extLst>
          </p:cNvPr>
          <p:cNvSpPr txBox="1"/>
          <p:nvPr/>
        </p:nvSpPr>
        <p:spPr>
          <a:xfrm>
            <a:off x="5791200" y="2645201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도구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896EB-F20C-52FE-1179-E0CAC070E433}"/>
              </a:ext>
            </a:extLst>
          </p:cNvPr>
          <p:cNvSpPr txBox="1"/>
          <p:nvPr/>
        </p:nvSpPr>
        <p:spPr>
          <a:xfrm>
            <a:off x="14782800" y="2645201"/>
            <a:ext cx="2815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역할</a:t>
            </a:r>
            <a:r>
              <a:rPr lang="en-US" altLang="ko-KR" sz="3000" dirty="0"/>
              <a:t>/</a:t>
            </a:r>
            <a:r>
              <a:rPr lang="ko-KR" altLang="en-US" sz="3000" dirty="0"/>
              <a:t>사용 목적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18789-A0D6-74B9-CED2-7DD203CD4C6D}"/>
              </a:ext>
            </a:extLst>
          </p:cNvPr>
          <p:cNvSpPr txBox="1"/>
          <p:nvPr/>
        </p:nvSpPr>
        <p:spPr>
          <a:xfrm>
            <a:off x="13958837" y="6881832"/>
            <a:ext cx="8140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비즈니스 로직 구현 </a:t>
            </a:r>
            <a:r>
              <a:rPr lang="en-US" altLang="ko-KR" sz="3000" dirty="0"/>
              <a:t>(Spring Boot </a:t>
            </a:r>
            <a:r>
              <a:rPr lang="ko-KR" altLang="en-US" sz="3000" dirty="0"/>
              <a:t>기반 서버 개발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EED289-CF41-9A0C-C7BD-6215C70CC055}"/>
              </a:ext>
            </a:extLst>
          </p:cNvPr>
          <p:cNvSpPr txBox="1"/>
          <p:nvPr/>
        </p:nvSpPr>
        <p:spPr>
          <a:xfrm>
            <a:off x="13959284" y="8934640"/>
            <a:ext cx="6773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엔티티 설계 및 데이터베이스 구조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5259E-D644-9813-628B-54A93DDBA6E9}"/>
              </a:ext>
            </a:extLst>
          </p:cNvPr>
          <p:cNvSpPr txBox="1"/>
          <p:nvPr/>
        </p:nvSpPr>
        <p:spPr>
          <a:xfrm>
            <a:off x="13869728" y="11403770"/>
            <a:ext cx="3993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코드 및 문서 버전 관리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5626100"/>
            <a:ext cx="24384000" cy="80899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74800" y="5105400"/>
          <a:ext cx="21230700" cy="7422252"/>
        </p:xfrm>
        <a:graphic>
          <a:graphicData uri="http://schemas.openxmlformats.org/drawingml/2006/table">
            <a:tbl>
              <a:tblPr/>
              <a:tblGrid>
                <a:gridCol w="17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07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1</a:t>
            </a:r>
            <a:r>
              <a:rPr lang="ko-KR" altLang="en-US" sz="2266" spc="-68" dirty="0">
                <a:solidFill>
                  <a:srgbClr val="32281E"/>
                </a:solidFill>
                <a:latin typeface="Pretendard Regular"/>
                <a:ea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866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2</a:t>
            </a:r>
            <a:r>
              <a:rPr lang="ko-KR" alt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825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3</a:t>
            </a:r>
            <a:r>
              <a:rPr lang="ko-KR" altLang="en-US" sz="2266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6784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4</a:t>
            </a:r>
            <a:r>
              <a:rPr lang="ko-KR" alt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472" y="6197600"/>
            <a:ext cx="5308600" cy="990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00300" y="6470650"/>
            <a:ext cx="3657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분석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56" y="8420100"/>
            <a:ext cx="12409644" cy="990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23549" y="8702675"/>
            <a:ext cx="8966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개발 및 구현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6656" y="10655300"/>
            <a:ext cx="3472544" cy="990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8384649" y="10915650"/>
            <a:ext cx="5410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발표 준비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7315200"/>
            <a:ext cx="7124700" cy="9906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49950" y="7569200"/>
            <a:ext cx="54229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spc="-187" dirty="0">
                <a:solidFill>
                  <a:srgbClr val="FDFDFD"/>
                </a:solidFill>
                <a:ea typeface="Kim jung chul Gothic Bold"/>
              </a:rPr>
              <a:t>설계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7300" y="9537700"/>
            <a:ext cx="8848200" cy="990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" y="10668000"/>
            <a:ext cx="2006600" cy="19685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682563" y="9810750"/>
            <a:ext cx="5435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기능 테스트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574800" y="2425700"/>
            <a:ext cx="10820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추진</a:t>
            </a:r>
            <a:r>
              <a:rPr lang="en-US" sz="10666" b="0" i="0" u="none" strike="noStrike" spc="-747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3CDD-B885-17AE-ADD7-B8E5EEEB3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9E92111-3216-47E1-5F2B-D961F816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02D0FAD-4B4E-E530-60E0-AF886265F1E5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Project Organization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125C97-C1E0-BEDB-5AE0-DE226001D3F6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FBAF72-7EBA-10A4-635C-861ACA1490F7}"/>
              </a:ext>
            </a:extLst>
          </p:cNvPr>
          <p:cNvSpPr txBox="1"/>
          <p:nvPr/>
        </p:nvSpPr>
        <p:spPr>
          <a:xfrm>
            <a:off x="609600" y="1212276"/>
            <a:ext cx="13474700" cy="14859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3. </a:t>
            </a:r>
            <a:r>
              <a:rPr lang="ko-KR" altLang="en-US" sz="8000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역할분담 및 일정 관리</a:t>
            </a:r>
            <a:endParaRPr lang="ko-KR" sz="8000" b="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11B3D90-CD7C-2B55-BA34-6A0C5E806B18}"/>
              </a:ext>
            </a:extLst>
          </p:cNvPr>
          <p:cNvSpPr txBox="1"/>
          <p:nvPr/>
        </p:nvSpPr>
        <p:spPr>
          <a:xfrm>
            <a:off x="1574800" y="10490200"/>
            <a:ext cx="6642100" cy="189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E2B5E293-AC42-E6AF-F9B2-5763A0EC5A22}"/>
              </a:ext>
            </a:extLst>
          </p:cNvPr>
          <p:cNvSpPr txBox="1"/>
          <p:nvPr/>
        </p:nvSpPr>
        <p:spPr>
          <a:xfrm>
            <a:off x="15481300" y="4495999"/>
            <a:ext cx="6696166" cy="17003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E78561-3CD3-B5A4-BD0D-DE3DBEA8DF22}"/>
              </a:ext>
            </a:extLst>
          </p:cNvPr>
          <p:cNvGrpSpPr/>
          <p:nvPr/>
        </p:nvGrpSpPr>
        <p:grpSpPr>
          <a:xfrm>
            <a:off x="12115800" y="2192288"/>
            <a:ext cx="9896460" cy="1073041"/>
            <a:chOff x="1258475" y="3219726"/>
            <a:chExt cx="9677400" cy="1073041"/>
          </a:xfrm>
        </p:grpSpPr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9B6A41F-B2DB-0E07-C432-8C5D6F6FA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8475" y="3219726"/>
              <a:ext cx="9677400" cy="10730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844BC9-B11C-6127-8EB0-547CA7E9E47B}"/>
                </a:ext>
              </a:extLst>
            </p:cNvPr>
            <p:cNvSpPr txBox="1"/>
            <p:nvPr/>
          </p:nvSpPr>
          <p:spPr>
            <a:xfrm>
              <a:off x="1460206" y="3400614"/>
              <a:ext cx="92434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WBS(Work Breakdown Structure)</a:t>
              </a:r>
              <a:endParaRPr lang="ko-KR" altLang="en-US" sz="36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99AED9-D6D3-8692-D2D4-6F7F1DC67DA4}"/>
              </a:ext>
            </a:extLst>
          </p:cNvPr>
          <p:cNvGrpSpPr/>
          <p:nvPr/>
        </p:nvGrpSpPr>
        <p:grpSpPr>
          <a:xfrm>
            <a:off x="12118521" y="10502900"/>
            <a:ext cx="9903279" cy="2146300"/>
            <a:chOff x="9563100" y="10083800"/>
            <a:chExt cx="13233400" cy="21463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58BF092B-0BDC-A506-DE2F-8373B149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9563100" y="10083800"/>
              <a:ext cx="13233400" cy="2146300"/>
            </a:xfrm>
            <a:prstGeom prst="rect">
              <a:avLst/>
            </a:prstGeom>
          </p:spPr>
        </p:pic>
        <p:sp>
          <p:nvSpPr>
            <p:cNvPr id="25" name="TextBox 28">
              <a:extLst>
                <a:ext uri="{FF2B5EF4-FFF2-40B4-BE49-F238E27FC236}">
                  <a16:creationId xmlns:a16="http://schemas.microsoft.com/office/drawing/2014/main" id="{78ABEE63-77E3-E1F7-D097-24A478BB0103}"/>
                </a:ext>
              </a:extLst>
            </p:cNvPr>
            <p:cNvSpPr txBox="1"/>
            <p:nvPr/>
          </p:nvSpPr>
          <p:spPr>
            <a:xfrm>
              <a:off x="10147300" y="1052830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>
                  <a:solidFill>
                    <a:srgbClr val="5888EC"/>
                  </a:solidFill>
                  <a:latin typeface="Kim jung chul Gothic Bold"/>
                </a:rPr>
                <a:t>05</a:t>
              </a: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65071988-13EF-91C4-9992-8A63A583D4AD}"/>
                </a:ext>
              </a:extLst>
            </p:cNvPr>
            <p:cNvSpPr txBox="1"/>
            <p:nvPr/>
          </p:nvSpPr>
          <p:spPr>
            <a:xfrm>
              <a:off x="13004800" y="107696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2933" b="0" i="0" u="none" strike="noStrike" spc="-204" dirty="0">
                  <a:solidFill>
                    <a:srgbClr val="32281E"/>
                  </a:solidFill>
                  <a:ea typeface="Kim jung chul Gothic Bold"/>
                </a:rPr>
                <a:t>발표 준비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  <p:sp>
          <p:nvSpPr>
            <p:cNvPr id="27" name="TextBox 30">
              <a:extLst>
                <a:ext uri="{FF2B5EF4-FFF2-40B4-BE49-F238E27FC236}">
                  <a16:creationId xmlns:a16="http://schemas.microsoft.com/office/drawing/2014/main" id="{4F7AC43E-74C7-BD58-C081-32D8980BE4D1}"/>
                </a:ext>
              </a:extLst>
            </p:cNvPr>
            <p:cNvSpPr txBox="1"/>
            <p:nvPr/>
          </p:nvSpPr>
          <p:spPr>
            <a:xfrm>
              <a:off x="13004800" y="11341100"/>
              <a:ext cx="9156700" cy="4318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32800"/>
                </a:lnSpc>
              </a:pPr>
              <a:r>
                <a:rPr lang="ko-KR" altLang="en-US" sz="2400" b="0" i="0" u="none" strike="noStrike" spc="-48" dirty="0">
                  <a:solidFill>
                    <a:srgbClr val="32281E"/>
                  </a:solidFill>
                  <a:ea typeface="Pretendard Medium"/>
                </a:rPr>
                <a:t>결과 정리 및 문서화</a:t>
              </a:r>
              <a:endParaRPr lang="en-US" sz="2400" b="0" i="0" u="none" strike="noStrike" spc="-48" dirty="0">
                <a:solidFill>
                  <a:srgbClr val="32281E"/>
                </a:solidFill>
                <a:latin typeface="Pretendard Medium"/>
              </a:endParaRPr>
            </a:p>
          </p:txBody>
        </p:sp>
      </p:grpSp>
      <p:pic>
        <p:nvPicPr>
          <p:cNvPr id="45" name="Picture 14">
            <a:extLst>
              <a:ext uri="{FF2B5EF4-FFF2-40B4-BE49-F238E27FC236}">
                <a16:creationId xmlns:a16="http://schemas.microsoft.com/office/drawing/2014/main" id="{69F171BB-CE52-7528-F0AD-FBA4975AFBC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15800" y="8826500"/>
            <a:ext cx="9906000" cy="2104774"/>
          </a:xfrm>
          <a:prstGeom prst="rect">
            <a:avLst/>
          </a:prstGeom>
        </p:spPr>
      </p:pic>
      <p:sp>
        <p:nvSpPr>
          <p:cNvPr id="46" name="TextBox 16">
            <a:extLst>
              <a:ext uri="{FF2B5EF4-FFF2-40B4-BE49-F238E27FC236}">
                <a16:creationId xmlns:a16="http://schemas.microsoft.com/office/drawing/2014/main" id="{02917133-2B11-D783-E288-AD719EB3B379}"/>
              </a:ext>
            </a:extLst>
          </p:cNvPr>
          <p:cNvSpPr txBox="1"/>
          <p:nvPr/>
        </p:nvSpPr>
        <p:spPr>
          <a:xfrm>
            <a:off x="12559212" y="9184220"/>
            <a:ext cx="1730926" cy="139488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04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41861159-652C-A457-8172-0F27CDFDA48E}"/>
              </a:ext>
            </a:extLst>
          </p:cNvPr>
          <p:cNvSpPr txBox="1"/>
          <p:nvPr/>
        </p:nvSpPr>
        <p:spPr>
          <a:xfrm>
            <a:off x="14728073" y="9380782"/>
            <a:ext cx="6612320" cy="510625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테스트 및 검증</a:t>
            </a: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1B7C4BF-A8D3-EEE6-6D8E-0837D8D336F7}"/>
              </a:ext>
            </a:extLst>
          </p:cNvPr>
          <p:cNvSpPr txBox="1"/>
          <p:nvPr/>
        </p:nvSpPr>
        <p:spPr>
          <a:xfrm>
            <a:off x="14728073" y="9885020"/>
            <a:ext cx="6603162" cy="42344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400" b="0" i="0" u="none" strike="noStrike" spc="-48" dirty="0">
                <a:solidFill>
                  <a:srgbClr val="32281E"/>
                </a:solidFill>
                <a:ea typeface="Pretendard Medium"/>
              </a:rPr>
              <a:t>기능 테스트 및 오류 수정</a:t>
            </a: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0EF1B6-EEC2-94DE-2333-6E7441ECE3E7}"/>
              </a:ext>
            </a:extLst>
          </p:cNvPr>
          <p:cNvGrpSpPr/>
          <p:nvPr/>
        </p:nvGrpSpPr>
        <p:grpSpPr>
          <a:xfrm>
            <a:off x="12106260" y="6997700"/>
            <a:ext cx="9906000" cy="2104774"/>
            <a:chOff x="11277600" y="2176006"/>
            <a:chExt cx="13051272" cy="2116761"/>
          </a:xfrm>
        </p:grpSpPr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8452D663-1463-2B9D-65D4-54A2A5E2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1277600" y="2176006"/>
              <a:ext cx="13051272" cy="2116761"/>
            </a:xfrm>
            <a:prstGeom prst="rect">
              <a:avLst/>
            </a:prstGeom>
          </p:spPr>
        </p:pic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585856DE-3BC6-896B-4DCA-F6E775DD9F23}"/>
                </a:ext>
              </a:extLst>
            </p:cNvPr>
            <p:cNvSpPr txBox="1"/>
            <p:nvPr/>
          </p:nvSpPr>
          <p:spPr>
            <a:xfrm>
              <a:off x="11861800" y="2455406"/>
              <a:ext cx="2280515" cy="1402824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03</a:t>
              </a:r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71913030-A56F-5D6E-BEFF-D331B309D795}"/>
                </a:ext>
              </a:extLst>
            </p:cNvPr>
            <p:cNvSpPr txBox="1"/>
            <p:nvPr/>
          </p:nvSpPr>
          <p:spPr>
            <a:xfrm>
              <a:off x="14719300" y="2696706"/>
              <a:ext cx="8711810" cy="513534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2933" spc="-204" dirty="0">
                  <a:solidFill>
                    <a:srgbClr val="32281E"/>
                  </a:solidFill>
                  <a:ea typeface="Kim jung chul Gothic Bold"/>
                </a:rPr>
                <a:t>개발 및 구현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0D10DE8F-D04E-21F2-3094-50328B97E9A5}"/>
                </a:ext>
              </a:extLst>
            </p:cNvPr>
            <p:cNvSpPr txBox="1"/>
            <p:nvPr/>
          </p:nvSpPr>
          <p:spPr>
            <a:xfrm>
              <a:off x="14719300" y="3268206"/>
              <a:ext cx="8699744" cy="425857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32800"/>
                </a:lnSpc>
              </a:pPr>
              <a:r>
                <a:rPr lang="ko-KR" altLang="en-US" sz="2400" b="0" i="0" u="none" strike="noStrike" spc="-48" dirty="0" err="1">
                  <a:solidFill>
                    <a:srgbClr val="32281E"/>
                  </a:solidFill>
                  <a:ea typeface="Pretendard Medium"/>
                </a:rPr>
                <a:t>프론트엔드</a:t>
              </a:r>
              <a:r>
                <a:rPr lang="ko-KR" altLang="ko-KR" sz="2400" dirty="0">
                  <a:latin typeface="Arial" panose="020B0604020202020204" pitchFamily="34" charset="0"/>
                </a:rPr>
                <a:t> · </a:t>
              </a:r>
              <a:r>
                <a:rPr lang="ko-KR" altLang="en-US" sz="2400" spc="-48" dirty="0" err="1">
                  <a:solidFill>
                    <a:srgbClr val="32281E"/>
                  </a:solidFill>
                  <a:ea typeface="Pretendard Medium"/>
                </a:rPr>
                <a:t>백엔드</a:t>
              </a:r>
              <a:r>
                <a:rPr lang="ko-KR" altLang="en-US" sz="2400" spc="-48" dirty="0">
                  <a:solidFill>
                    <a:srgbClr val="32281E"/>
                  </a:solidFill>
                  <a:ea typeface="Pretendard Medium"/>
                </a:rPr>
                <a:t> 개발</a:t>
              </a:r>
              <a:r>
                <a:rPr lang="en-US" altLang="ko-KR" sz="2400" spc="-48" dirty="0">
                  <a:solidFill>
                    <a:srgbClr val="32281E"/>
                  </a:solidFill>
                  <a:ea typeface="Pretendard Medium"/>
                </a:rPr>
                <a:t>, </a:t>
              </a:r>
              <a:r>
                <a:rPr lang="ko-KR" altLang="en-US" sz="2400" spc="-48" dirty="0">
                  <a:solidFill>
                    <a:srgbClr val="32281E"/>
                  </a:solidFill>
                  <a:ea typeface="Pretendard Medium"/>
                </a:rPr>
                <a:t>연동 테스트</a:t>
              </a:r>
              <a:endParaRPr lang="en-US" sz="2400" b="0" i="0" u="none" strike="noStrike" spc="-48" dirty="0">
                <a:solidFill>
                  <a:srgbClr val="32281E"/>
                </a:solidFill>
                <a:latin typeface="Pretendard Medium"/>
              </a:endParaRPr>
            </a:p>
          </p:txBody>
        </p:sp>
      </p:grpSp>
      <p:pic>
        <p:nvPicPr>
          <p:cNvPr id="41" name="Picture 14">
            <a:extLst>
              <a:ext uri="{FF2B5EF4-FFF2-40B4-BE49-F238E27FC236}">
                <a16:creationId xmlns:a16="http://schemas.microsoft.com/office/drawing/2014/main" id="{AB2786F6-8A0A-CE9C-EF91-890A5769C6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15800" y="5061574"/>
            <a:ext cx="9906000" cy="2183699"/>
          </a:xfrm>
          <a:prstGeom prst="rect">
            <a:avLst/>
          </a:prstGeom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FB1BB480-6D30-AB1C-1F12-98E815AD6F76}"/>
              </a:ext>
            </a:extLst>
          </p:cNvPr>
          <p:cNvSpPr txBox="1"/>
          <p:nvPr/>
        </p:nvSpPr>
        <p:spPr>
          <a:xfrm>
            <a:off x="12559212" y="5410200"/>
            <a:ext cx="1730926" cy="1375149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02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44FD5F-66D4-9275-AEF0-873E0918FA84}"/>
              </a:ext>
            </a:extLst>
          </p:cNvPr>
          <p:cNvSpPr txBox="1"/>
          <p:nvPr/>
        </p:nvSpPr>
        <p:spPr>
          <a:xfrm>
            <a:off x="14728073" y="5602345"/>
            <a:ext cx="6612320" cy="503402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설계</a:t>
            </a:r>
            <a:r>
              <a:rPr lang="en-US" sz="2933" b="0" i="0" u="none" strike="noStrike" spc="-204" dirty="0">
                <a:solidFill>
                  <a:srgbClr val="32281E"/>
                </a:solidFill>
                <a:latin typeface="Kim jung chul Gothic Bold"/>
              </a:rPr>
              <a:t> </a:t>
            </a: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914777F2-8A38-40F4-F174-EEF6A4EB0642}"/>
              </a:ext>
            </a:extLst>
          </p:cNvPr>
          <p:cNvSpPr txBox="1"/>
          <p:nvPr/>
        </p:nvSpPr>
        <p:spPr>
          <a:xfrm>
            <a:off x="14728073" y="6059545"/>
            <a:ext cx="6603162" cy="417455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DB 및 화면 설계, 시스템 구조도 작성</a:t>
            </a:r>
            <a:endParaRPr lang="en-US" sz="2400" b="0" i="0" u="none" strike="noStrike" spc="-48" dirty="0">
              <a:solidFill>
                <a:srgbClr val="32281E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9F9019-1425-9CB4-81E2-704F3A4C0606}"/>
              </a:ext>
            </a:extLst>
          </p:cNvPr>
          <p:cNvGrpSpPr/>
          <p:nvPr/>
        </p:nvGrpSpPr>
        <p:grpSpPr>
          <a:xfrm>
            <a:off x="12115800" y="3145867"/>
            <a:ext cx="9906000" cy="2194406"/>
            <a:chOff x="11277600" y="2171202"/>
            <a:chExt cx="13051272" cy="2545696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5F9B73FC-901D-93A2-BAED-5E04AB666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1277600" y="2171202"/>
              <a:ext cx="13051272" cy="2545696"/>
            </a:xfrm>
            <a:prstGeom prst="rect">
              <a:avLst/>
            </a:prstGeom>
          </p:spPr>
        </p:pic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652340-0235-B270-F67D-32C0BC7F8F9C}"/>
                </a:ext>
              </a:extLst>
            </p:cNvPr>
            <p:cNvSpPr txBox="1"/>
            <p:nvPr/>
          </p:nvSpPr>
          <p:spPr>
            <a:xfrm>
              <a:off x="11861801" y="2595268"/>
              <a:ext cx="2280515" cy="1687089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01</a:t>
              </a:r>
            </a:p>
          </p:txBody>
        </p: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B24F907A-13D7-CA23-C2E1-9F2A9D656311}"/>
                </a:ext>
              </a:extLst>
            </p:cNvPr>
            <p:cNvSpPr txBox="1"/>
            <p:nvPr/>
          </p:nvSpPr>
          <p:spPr>
            <a:xfrm>
              <a:off x="14719301" y="2772133"/>
              <a:ext cx="8711810" cy="617594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>
                <a:lnSpc>
                  <a:spcPct val="91299"/>
                </a:lnSpc>
              </a:pPr>
              <a:r>
                <a:rPr lang="ko-KR" altLang="ko-KR" sz="2930" b="1" dirty="0">
                  <a:latin typeface="Kim jung chul Gothic Bold" panose="020B0600000101010101" charset="-127"/>
                  <a:ea typeface="Kim jung chul Gothic Bold" panose="020B0600000101010101" charset="-127"/>
                </a:rPr>
                <a:t>요구사항 분석</a:t>
              </a:r>
              <a:endParaRPr lang="ko-KR" sz="2930" b="0" i="0" u="none" strike="noStrike" spc="-204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8C4C996E-5091-AFAB-B1F9-7B0EBDF8F879}"/>
                </a:ext>
              </a:extLst>
            </p:cNvPr>
            <p:cNvSpPr txBox="1"/>
            <p:nvPr/>
          </p:nvSpPr>
          <p:spPr>
            <a:xfrm>
              <a:off x="14719301" y="3361399"/>
              <a:ext cx="8699744" cy="512151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32800"/>
                </a:lnSpc>
              </a:pPr>
              <a:r>
                <a:rPr lang="ko-KR" altLang="ko-KR" sz="2400" dirty="0">
                  <a:latin typeface="Pretendard Medium" panose="020B0600000101010101" charset="-127"/>
                  <a:ea typeface="Pretendard Medium" panose="020B0600000101010101" charset="-127"/>
                </a:rPr>
                <a:t>프로젝트 기능 정의 및 설계 방향 확정</a:t>
              </a:r>
              <a:endParaRPr lang="en-US" sz="2400" i="0" u="none" strike="noStrike" spc="-48" dirty="0">
                <a:solidFill>
                  <a:srgbClr val="32281E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C22A3EF-9DF3-4936-BF8C-752EB68A0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76526"/>
              </p:ext>
            </p:extLst>
          </p:nvPr>
        </p:nvGraphicFramePr>
        <p:xfrm>
          <a:off x="533400" y="3145867"/>
          <a:ext cx="11335248" cy="95171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78416">
                  <a:extLst>
                    <a:ext uri="{9D8B030D-6E8A-4147-A177-3AD203B41FA5}">
                      <a16:colId xmlns:a16="http://schemas.microsoft.com/office/drawing/2014/main" val="2969946521"/>
                    </a:ext>
                  </a:extLst>
                </a:gridCol>
                <a:gridCol w="3778416">
                  <a:extLst>
                    <a:ext uri="{9D8B030D-6E8A-4147-A177-3AD203B41FA5}">
                      <a16:colId xmlns:a16="http://schemas.microsoft.com/office/drawing/2014/main" val="3246677343"/>
                    </a:ext>
                  </a:extLst>
                </a:gridCol>
                <a:gridCol w="3778416">
                  <a:extLst>
                    <a:ext uri="{9D8B030D-6E8A-4147-A177-3AD203B41FA5}">
                      <a16:colId xmlns:a16="http://schemas.microsoft.com/office/drawing/2014/main" val="2296235669"/>
                    </a:ext>
                  </a:extLst>
                </a:gridCol>
              </a:tblGrid>
              <a:tr h="1046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핵심 기여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구현 성과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795234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강지수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핵심 콘텐츠 관리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업체 관리</a:t>
                      </a:r>
                      <a:r>
                        <a:rPr lang="en-US" altLang="ko-KR" sz="2000" dirty="0"/>
                        <a:t>,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수주대상 출고관련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출력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715487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김성민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전반적인 </a:t>
                      </a:r>
                      <a:r>
                        <a:rPr lang="ko-KR" altLang="en-US" sz="2000" dirty="0" err="1"/>
                        <a:t>프론트엔드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공통컴포넌트</a:t>
                      </a:r>
                      <a:r>
                        <a:rPr lang="ko-KR" altLang="en-US" sz="2000" dirty="0"/>
                        <a:t> 제작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테이블 및 대시보드 구현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엑셀 및 검색기능 구현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원자재 관련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42209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박건영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핵심 콘텐츠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라우팅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수주대상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이미지 관련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로직 구현</a:t>
                      </a:r>
                      <a:br>
                        <a:rPr lang="en-US" altLang="ko-KR" sz="2000" dirty="0"/>
                      </a:b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254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99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1752600"/>
            <a:ext cx="887095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4. </a:t>
            </a:r>
            <a:r>
              <a:rPr lang="ko-KR" altLang="en-US" sz="10666" b="0" i="0" u="none" strike="noStrike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프로그램 </a:t>
            </a:r>
            <a:r>
              <a:rPr lang="ko-KR" altLang="en-US" sz="10666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설계 </a:t>
            </a:r>
            <a:endParaRPr lang="en" sz="10666" b="0" i="0" u="none" strike="noStrike" spc="-747" dirty="0">
              <a:solidFill>
                <a:srgbClr val="FDFDFD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PRODUCTION PROCESS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A11CB6-9978-3019-A8D9-0C853C53CF90}"/>
              </a:ext>
            </a:extLst>
          </p:cNvPr>
          <p:cNvGrpSpPr/>
          <p:nvPr/>
        </p:nvGrpSpPr>
        <p:grpSpPr>
          <a:xfrm>
            <a:off x="9601200" y="1760764"/>
            <a:ext cx="12604750" cy="2146300"/>
            <a:chOff x="8763000" y="1760764"/>
            <a:chExt cx="13442950" cy="21463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550" y="1760764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8763000" y="206375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956470" y="2298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6000" spc="-204" dirty="0">
                  <a:solidFill>
                    <a:srgbClr val="32281E"/>
                  </a:solidFill>
                  <a:ea typeface="Kim jung chul Gothic Bold"/>
                </a:rPr>
                <a:t>기능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332DA60C-BB02-2AB5-D350-2CFA123B7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274B3A-F1D2-B989-4BE5-A3E361E68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239411"/>
              </p:ext>
            </p:extLst>
          </p:nvPr>
        </p:nvGraphicFramePr>
        <p:xfrm>
          <a:off x="609600" y="4453370"/>
          <a:ext cx="22936200" cy="9736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40448972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782509983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628012655"/>
                    </a:ext>
                  </a:extLst>
                </a:gridCol>
                <a:gridCol w="11353800">
                  <a:extLst>
                    <a:ext uri="{9D8B030D-6E8A-4147-A177-3AD203B41FA5}">
                      <a16:colId xmlns:a16="http://schemas.microsoft.com/office/drawing/2014/main" val="2926986253"/>
                    </a:ext>
                  </a:extLst>
                </a:gridCol>
              </a:tblGrid>
              <a:tr h="7149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분류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구현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483185"/>
                  </a:ext>
                </a:extLst>
              </a:tr>
              <a:tr h="499630">
                <a:tc rowSpan="3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 anchor="ctr"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엑셀 다운로드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84567"/>
                  </a:ext>
                </a:extLst>
              </a:tr>
              <a:tr h="49963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검색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초기화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606948"/>
                  </a:ext>
                </a:extLst>
              </a:tr>
              <a:tr h="499630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공용 컴포넌트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254490"/>
                  </a:ext>
                </a:extLst>
              </a:tr>
              <a:tr h="58452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기준정보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라우팅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공정 정의에 필요한 각 단계별 작업을 설정함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공정정의에 필요한 각 단계별 작업에 대해 생성 및 삭제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959117"/>
                  </a:ext>
                </a:extLst>
              </a:tr>
              <a:tr h="5845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업체관리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730548"/>
                  </a:ext>
                </a:extLst>
              </a:tr>
              <a:tr h="5845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원자재관리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013155"/>
                  </a:ext>
                </a:extLst>
              </a:tr>
              <a:tr h="58452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수주대상관리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수주품목에 대한 기본정보와 해당품목의 사진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해당 수주품목이 거쳐야 할 공정을 각 단계별 작업을 선택하여 정의하고 저장함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수주품목에 대한 기본정보를 입력 저장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해당품목의 사진을 첨부 저장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기준정보의 </a:t>
                      </a:r>
                      <a:r>
                        <a:rPr lang="en-US" altLang="ko-KR" dirty="0"/>
                        <a:t>‘</a:t>
                      </a:r>
                      <a:r>
                        <a:rPr lang="ko-KR" altLang="en-US" dirty="0"/>
                        <a:t>라우팅 관리</a:t>
                      </a:r>
                      <a:r>
                        <a:rPr lang="en-US" altLang="ko-KR" dirty="0"/>
                        <a:t>’</a:t>
                      </a:r>
                      <a:r>
                        <a:rPr lang="ko-KR" altLang="en-US" dirty="0"/>
                        <a:t>에서 설정한 각 단계별 작업을 불러와 해당 품목에 필요한 작업만 선택하여 공정을 생성 저장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저장된 수주품목정보 수정 및 삭제</a:t>
                      </a:r>
                      <a:endParaRPr lang="en-US" altLang="ko-KR" dirty="0"/>
                    </a:p>
                    <a:p>
                      <a:pPr marL="342900" indent="-342900" latinLnBrk="1">
                        <a:buAutoNum type="arabicPeriod"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119291"/>
                  </a:ext>
                </a:extLst>
              </a:tr>
              <a:tr h="7909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원자재 입출고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939495"/>
                  </a:ext>
                </a:extLst>
              </a:tr>
              <a:tr h="79516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04235"/>
                  </a:ext>
                </a:extLst>
              </a:tr>
              <a:tr h="9447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수주대상 입출고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입고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입고된 </a:t>
                      </a:r>
                      <a:r>
                        <a:rPr lang="ko-KR" altLang="en-US"/>
                        <a:t>수주품목의 공정진행현황을 조절할 수 있도록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986396"/>
                  </a:ext>
                </a:extLst>
              </a:tr>
              <a:tr h="145347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7468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DE96E-3EC6-D9A7-D2BF-F79A4EA5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E3B3F98-238F-525C-0519-B5AA08EC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F409BEF-4EFB-AAB6-53D9-C24EB6A21CE2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BID SUBMISSION REPORT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4EA75D-FF33-8806-6F0A-CAF9B0B5D7C3}"/>
              </a:ext>
            </a:extLst>
          </p:cNvPr>
          <p:cNvSpPr txBox="1"/>
          <p:nvPr/>
        </p:nvSpPr>
        <p:spPr>
          <a:xfrm>
            <a:off x="838200" y="1752600"/>
            <a:ext cx="887095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  <a:cs typeface="+mn-cs"/>
              </a:rPr>
              <a:t>4. </a:t>
            </a:r>
            <a:r>
              <a:rPr kumimoji="0" lang="ko-KR" altLang="en-US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  <a:cs typeface="+mn-cs"/>
              </a:rPr>
              <a:t>프로그램 설계 </a:t>
            </a:r>
            <a:endParaRPr kumimoji="0" lang="en" sz="10666" b="0" i="0" u="none" strike="noStrike" kern="1200" cap="none" spc="-747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Kim jung chul Gothic Bold" panose="020B0600000101010101" charset="-127"/>
              <a:ea typeface="Kim jung chul Gothic Bold" panose="020B0600000101010101" charset="-127"/>
              <a:cs typeface="+mn-c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B6E019E-85F5-95F6-FB8D-489A9ADABEB0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PRODUCTION PROCESS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7EC7ED-79EC-731B-DD22-E8100B2E5CF0}"/>
              </a:ext>
            </a:extLst>
          </p:cNvPr>
          <p:cNvGrpSpPr/>
          <p:nvPr/>
        </p:nvGrpSpPr>
        <p:grpSpPr>
          <a:xfrm>
            <a:off x="9601200" y="1760764"/>
            <a:ext cx="12604750" cy="2146300"/>
            <a:chOff x="8763000" y="1760764"/>
            <a:chExt cx="13442950" cy="21463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64BB5BD4-2603-609C-1BB2-6171D17D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550" y="1760764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753AD50-9361-7CA5-8D9C-925FCE6C133A}"/>
                </a:ext>
              </a:extLst>
            </p:cNvPr>
            <p:cNvSpPr txBox="1"/>
            <p:nvPr/>
          </p:nvSpPr>
          <p:spPr>
            <a:xfrm>
              <a:off x="8763000" y="206375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8000" b="0" i="0" u="none" strike="noStrike" kern="1200" cap="none" spc="-560" normalizeH="0" baseline="0" noProof="0" dirty="0">
                  <a:ln>
                    <a:noFill/>
                  </a:ln>
                  <a:solidFill>
                    <a:srgbClr val="5888EC"/>
                  </a:solidFill>
                  <a:effectLst/>
                  <a:uLnTx/>
                  <a:uFillTx/>
                  <a:latin typeface="Kim jung chul Gothic Bold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774580B-7B76-ACEE-F841-2BA3B9B87263}"/>
                </a:ext>
              </a:extLst>
            </p:cNvPr>
            <p:cNvSpPr txBox="1"/>
            <p:nvPr/>
          </p:nvSpPr>
          <p:spPr>
            <a:xfrm>
              <a:off x="10956470" y="2298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데이터베이스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 </a:t>
              </a: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설계</a:t>
              </a:r>
              <a:endParaRPr kumimoji="0" lang="ko-KR" altLang="en-US" sz="2933" b="0" i="0" u="none" strike="noStrike" kern="1200" cap="none" spc="-204" normalizeH="0" baseline="0" noProof="0" dirty="0">
                <a:ln>
                  <a:noFill/>
                </a:ln>
                <a:solidFill>
                  <a:srgbClr val="32281E"/>
                </a:solidFill>
                <a:effectLst/>
                <a:uLnTx/>
                <a:uFillTx/>
                <a:latin typeface="Calibri"/>
                <a:ea typeface="Kim jung chul Gothic Bold"/>
                <a:cs typeface="+mn-cs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0FBF856E-4ABE-139D-34B9-ED9896A6F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5" name="_x478975040">
            <a:extLst>
              <a:ext uri="{FF2B5EF4-FFF2-40B4-BE49-F238E27FC236}">
                <a16:creationId xmlns:a16="http://schemas.microsoft.com/office/drawing/2014/main" id="{61E9268D-3B88-6866-4042-23F1FF96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4278993"/>
            <a:ext cx="20789900" cy="876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49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010F3-CF17-8FFB-850A-446B510DA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DB0C24E1-ACCA-8877-5998-724EB2D95752}"/>
              </a:ext>
            </a:extLst>
          </p:cNvPr>
          <p:cNvSpPr/>
          <p:nvPr/>
        </p:nvSpPr>
        <p:spPr>
          <a:xfrm>
            <a:off x="16383000" y="3486150"/>
            <a:ext cx="7853226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29A1A4BC-5B0D-7263-FBA3-A0106EA98180}"/>
              </a:ext>
            </a:extLst>
          </p:cNvPr>
          <p:cNvSpPr/>
          <p:nvPr/>
        </p:nvSpPr>
        <p:spPr>
          <a:xfrm>
            <a:off x="8534401" y="3486150"/>
            <a:ext cx="7766050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1AA7E98-2FC1-4096-F489-944BDE4D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91A0AE2-FA59-C1EE-22E5-4DDD0A80CDAE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BID SUBMISSION REPORT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510508A-EE4C-42B1-BC1B-77D84EF05D6B}"/>
              </a:ext>
            </a:extLst>
          </p:cNvPr>
          <p:cNvSpPr txBox="1"/>
          <p:nvPr/>
        </p:nvSpPr>
        <p:spPr>
          <a:xfrm>
            <a:off x="381000" y="1219200"/>
            <a:ext cx="87630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</a:rPr>
              <a:t>4.</a:t>
            </a:r>
            <a:r>
              <a:rPr kumimoji="0" lang="ko-KR" altLang="en-US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</a:rPr>
              <a:t>프로그램 설계 </a:t>
            </a:r>
            <a:endParaRPr kumimoji="0" lang="en" sz="10666" b="0" i="0" u="none" strike="noStrike" kern="1200" cap="none" spc="-747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26B2903-64D5-3915-AEC9-666BF158568A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PRODUCTION PROCESS</a:t>
            </a:r>
          </a:p>
        </p:txBody>
      </p: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C6E1B6A0-0D77-F94B-AC09-23FB637EBD59}"/>
              </a:ext>
            </a:extLst>
          </p:cNvPr>
          <p:cNvGrpSpPr/>
          <p:nvPr/>
        </p:nvGrpSpPr>
        <p:grpSpPr>
          <a:xfrm>
            <a:off x="9245600" y="1206500"/>
            <a:ext cx="13233400" cy="2146300"/>
            <a:chOff x="8686800" y="1435100"/>
            <a:chExt cx="13233400" cy="21463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EE07D45E-4E37-C8EA-EAE5-51DD15FE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6800" y="1435100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4DA84F2-644B-34C4-E108-0D079C6ECE48}"/>
                </a:ext>
              </a:extLst>
            </p:cNvPr>
            <p:cNvSpPr txBox="1"/>
            <p:nvPr/>
          </p:nvSpPr>
          <p:spPr>
            <a:xfrm>
              <a:off x="8801100" y="167640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8000" b="0" i="0" u="none" strike="noStrike" kern="1200" cap="none" spc="-560" normalizeH="0" baseline="0" noProof="0" dirty="0">
                  <a:ln>
                    <a:noFill/>
                  </a:ln>
                  <a:solidFill>
                    <a:srgbClr val="5888EC"/>
                  </a:solidFill>
                  <a:effectLst/>
                  <a:uLnTx/>
                  <a:uFillTx/>
                  <a:latin typeface="Kim jung chul Gothic Bold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DBFA4C9-8414-17CE-2E8E-087DC7DEB4D1}"/>
                </a:ext>
              </a:extLst>
            </p:cNvPr>
            <p:cNvSpPr txBox="1"/>
            <p:nvPr/>
          </p:nvSpPr>
          <p:spPr>
            <a:xfrm>
              <a:off x="11023600" y="1917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화면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 </a:t>
              </a: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설계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(UI/UX)</a:t>
              </a:r>
              <a:endParaRPr kumimoji="0" lang="ko-KR" altLang="en-US" sz="2933" b="0" i="0" u="none" strike="noStrike" kern="1200" cap="none" spc="-204" normalizeH="0" baseline="0" noProof="0" dirty="0">
                <a:ln>
                  <a:noFill/>
                </a:ln>
                <a:solidFill>
                  <a:srgbClr val="32281E"/>
                </a:solidFill>
                <a:effectLst/>
                <a:uLnTx/>
                <a:uFillTx/>
                <a:latin typeface="Calibri"/>
                <a:ea typeface="Kim jung chul Gothic Bold"/>
                <a:cs typeface="+mn-cs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8C78AE00-B736-23AF-D485-64253A488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82E5C8A-8493-0E96-57C8-1D4646A140D1}"/>
              </a:ext>
            </a:extLst>
          </p:cNvPr>
          <p:cNvSpPr/>
          <p:nvPr/>
        </p:nvSpPr>
        <p:spPr>
          <a:xfrm>
            <a:off x="76200" y="3486150"/>
            <a:ext cx="8382000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3F8E51-5D94-9E6B-455E-61C93C73DE68}"/>
              </a:ext>
            </a:extLst>
          </p:cNvPr>
          <p:cNvGrpSpPr/>
          <p:nvPr/>
        </p:nvGrpSpPr>
        <p:grpSpPr>
          <a:xfrm>
            <a:off x="228600" y="3639671"/>
            <a:ext cx="8099612" cy="4437529"/>
            <a:chOff x="663388" y="5011271"/>
            <a:chExt cx="10538012" cy="611392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552EE15-0FC1-387F-0007-C2243DFF9932}"/>
                </a:ext>
              </a:extLst>
            </p:cNvPr>
            <p:cNvSpPr/>
            <p:nvPr/>
          </p:nvSpPr>
          <p:spPr>
            <a:xfrm>
              <a:off x="663388" y="5011271"/>
              <a:ext cx="10538012" cy="61139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95BAF5-1A74-DC46-3EFB-8434E863421A}"/>
                </a:ext>
              </a:extLst>
            </p:cNvPr>
            <p:cNvSpPr/>
            <p:nvPr/>
          </p:nvSpPr>
          <p:spPr>
            <a:xfrm>
              <a:off x="730171" y="5090226"/>
              <a:ext cx="10356209" cy="1090569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제목 영역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0E0F138-7F67-D396-2FB7-6590CA4AAFA9}"/>
                </a:ext>
              </a:extLst>
            </p:cNvPr>
            <p:cNvSpPr/>
            <p:nvPr/>
          </p:nvSpPr>
          <p:spPr>
            <a:xfrm>
              <a:off x="739588" y="6259750"/>
              <a:ext cx="1698771" cy="4743974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 영역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FC1EB8-4F94-BEA5-8C01-B3B59679AEAF}"/>
                </a:ext>
              </a:extLst>
            </p:cNvPr>
            <p:cNvSpPr/>
            <p:nvPr/>
          </p:nvSpPr>
          <p:spPr>
            <a:xfrm>
              <a:off x="2542193" y="6259750"/>
              <a:ext cx="8544187" cy="382439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Breadcrumbs 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B0BA9F-A8A2-6F95-3693-2A1622AD023F}"/>
                </a:ext>
              </a:extLst>
            </p:cNvPr>
            <p:cNvSpPr/>
            <p:nvPr/>
          </p:nvSpPr>
          <p:spPr>
            <a:xfrm>
              <a:off x="2542193" y="6759635"/>
              <a:ext cx="8544187" cy="422385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Content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0DDF3E-3690-1647-65F8-748711258015}"/>
                </a:ext>
              </a:extLst>
            </p:cNvPr>
            <p:cNvSpPr/>
            <p:nvPr/>
          </p:nvSpPr>
          <p:spPr>
            <a:xfrm>
              <a:off x="797283" y="5165727"/>
              <a:ext cx="1641076" cy="9311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회사로고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AB52C3-31E8-30E5-8529-D725638F1BFA}"/>
              </a:ext>
            </a:extLst>
          </p:cNvPr>
          <p:cNvGrpSpPr/>
          <p:nvPr/>
        </p:nvGrpSpPr>
        <p:grpSpPr>
          <a:xfrm>
            <a:off x="228600" y="8211671"/>
            <a:ext cx="8107456" cy="4513729"/>
            <a:chOff x="11788588" y="5011271"/>
            <a:chExt cx="10538012" cy="61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7DCE63C-8A03-9D95-F91A-8C3C38B89718}"/>
                </a:ext>
              </a:extLst>
            </p:cNvPr>
            <p:cNvSpPr/>
            <p:nvPr/>
          </p:nvSpPr>
          <p:spPr>
            <a:xfrm>
              <a:off x="11788588" y="5011271"/>
              <a:ext cx="10538012" cy="61139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0107B0-F319-5B29-34F3-73F9DB9F9FB8}"/>
                </a:ext>
              </a:extLst>
            </p:cNvPr>
            <p:cNvSpPr/>
            <p:nvPr/>
          </p:nvSpPr>
          <p:spPr>
            <a:xfrm>
              <a:off x="11864788" y="5115393"/>
              <a:ext cx="1698771" cy="5888331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 영역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6B6FEF-E3D5-47D4-4BBE-A8C26E13CB8C}"/>
                </a:ext>
              </a:extLst>
            </p:cNvPr>
            <p:cNvSpPr/>
            <p:nvPr/>
          </p:nvSpPr>
          <p:spPr>
            <a:xfrm>
              <a:off x="13667393" y="5115393"/>
              <a:ext cx="8544187" cy="382439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Breadcrumbs 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1F531F4-5583-1CC0-E2AB-471FF08EC171}"/>
                </a:ext>
              </a:extLst>
            </p:cNvPr>
            <p:cNvSpPr/>
            <p:nvPr/>
          </p:nvSpPr>
          <p:spPr>
            <a:xfrm>
              <a:off x="13667393" y="5601955"/>
              <a:ext cx="8544187" cy="5381538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Content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8741AF-3489-9B8F-81FD-71F8B061509E}"/>
                </a:ext>
              </a:extLst>
            </p:cNvPr>
            <p:cNvSpPr/>
            <p:nvPr/>
          </p:nvSpPr>
          <p:spPr>
            <a:xfrm>
              <a:off x="13801617" y="5748762"/>
              <a:ext cx="8296712" cy="60820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검색 영역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1ACC12-F5AC-2481-0491-6A7B082D4A71}"/>
                </a:ext>
              </a:extLst>
            </p:cNvPr>
            <p:cNvSpPr/>
            <p:nvPr/>
          </p:nvSpPr>
          <p:spPr>
            <a:xfrm>
              <a:off x="13801617" y="6855369"/>
              <a:ext cx="8296712" cy="40442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테이블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F97FFDE-140B-7EF5-F107-CB7258A83C56}"/>
                </a:ext>
              </a:extLst>
            </p:cNvPr>
            <p:cNvSpPr/>
            <p:nvPr/>
          </p:nvSpPr>
          <p:spPr>
            <a:xfrm>
              <a:off x="13801617" y="6461087"/>
              <a:ext cx="8296712" cy="290159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/>
                <a:t>버튼 영역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D8B170E-226E-05CC-EE65-C83C234B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3639672"/>
            <a:ext cx="7573381" cy="443752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295F67B-FCAB-1BE2-337A-5E3E5C68A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8153400"/>
            <a:ext cx="7573381" cy="451372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6E39BD5-1E1C-0B04-F479-8C794BD883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981" y="3700633"/>
            <a:ext cx="7527699" cy="4288399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B846B595-CD57-E520-BB34-4F559892BB39}"/>
              </a:ext>
            </a:extLst>
          </p:cNvPr>
          <p:cNvSpPr txBox="1"/>
          <p:nvPr/>
        </p:nvSpPr>
        <p:spPr>
          <a:xfrm>
            <a:off x="2587547" y="12762492"/>
            <a:ext cx="366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초기 설계 구도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ACEC174-083A-392B-DBC9-A2322DDC7E67}"/>
              </a:ext>
            </a:extLst>
          </p:cNvPr>
          <p:cNvSpPr txBox="1"/>
          <p:nvPr/>
        </p:nvSpPr>
        <p:spPr>
          <a:xfrm>
            <a:off x="11125200" y="12725400"/>
            <a:ext cx="366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화면 설계</a:t>
            </a:r>
          </a:p>
        </p:txBody>
      </p:sp>
      <p:pic>
        <p:nvPicPr>
          <p:cNvPr id="1032" name="그림 1031">
            <a:extLst>
              <a:ext uri="{FF2B5EF4-FFF2-40B4-BE49-F238E27FC236}">
                <a16:creationId xmlns:a16="http://schemas.microsoft.com/office/drawing/2014/main" id="{49D163A7-B82F-4872-5F93-BCA209C68E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981" y="8211671"/>
            <a:ext cx="7524581" cy="4409111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F92DB0AC-0DAB-3FE5-DB4E-7E9BAEC7A911}"/>
              </a:ext>
            </a:extLst>
          </p:cNvPr>
          <p:cNvSpPr txBox="1"/>
          <p:nvPr/>
        </p:nvSpPr>
        <p:spPr>
          <a:xfrm>
            <a:off x="18288000" y="12667129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실제 구현된 화면 </a:t>
            </a:r>
          </a:p>
        </p:txBody>
      </p:sp>
    </p:spTree>
    <p:extLst>
      <p:ext uri="{BB962C8B-B14F-4D97-AF65-F5344CB8AC3E}">
        <p14:creationId xmlns:p14="http://schemas.microsoft.com/office/powerpoint/2010/main" val="3055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636</Words>
  <Application>Microsoft Office PowerPoint</Application>
  <PresentationFormat>사용자 지정</PresentationFormat>
  <Paragraphs>155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Kim jung chul Gothic Bold</vt:lpstr>
      <vt:lpstr>Calibri</vt:lpstr>
      <vt:lpstr>Kim jung chul Gothic Regular</vt:lpstr>
      <vt:lpstr>Gothic A1 Light</vt:lpstr>
      <vt:lpstr>Pretendard Medium</vt:lpstr>
      <vt:lpstr>맑은 고딕</vt:lpstr>
      <vt:lpstr>Pretendard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codehows</cp:lastModifiedBy>
  <cp:revision>32</cp:revision>
  <dcterms:created xsi:type="dcterms:W3CDTF">2006-08-16T00:00:00Z</dcterms:created>
  <dcterms:modified xsi:type="dcterms:W3CDTF">2025-10-23T00:47:02Z</dcterms:modified>
</cp:coreProperties>
</file>